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6F0CFB23-0758-406D-9B53-3A41677129B4}" type="datetimeFigureOut">
              <a:rPr lang="en-US" smtClean="0"/>
              <a:t>8/5/2013</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EAE8B934-D20F-4E41-A443-CCDA7CFCAB11}"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0CFB23-0758-406D-9B53-3A41677129B4}" type="datetimeFigureOut">
              <a:rPr lang="en-US" smtClean="0"/>
              <a:t>8/5/2013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8B934-D20F-4E41-A443-CCDA7CFCAB11}"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0CFB23-0758-406D-9B53-3A41677129B4}" type="datetimeFigureOut">
              <a:rPr lang="en-US" smtClean="0"/>
              <a:t>8/5/2013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8B934-D20F-4E41-A443-CCDA7CFCAB11}"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0CFB23-0758-406D-9B53-3A41677129B4}" type="datetimeFigureOut">
              <a:rPr lang="en-US" smtClean="0"/>
              <a:t>8/5/2013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8B934-D20F-4E41-A443-CCDA7CFCAB11}"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0CFB23-0758-406D-9B53-3A41677129B4}" type="datetimeFigureOut">
              <a:rPr lang="en-US" smtClean="0"/>
              <a:t>8/5/2013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8B934-D20F-4E41-A443-CCDA7CFCAB1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F0CFB23-0758-406D-9B53-3A41677129B4}" type="datetimeFigureOut">
              <a:rPr lang="en-US" smtClean="0"/>
              <a:t>8/5/2013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E8B934-D20F-4E41-A443-CCDA7CFCAB11}"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F0CFB23-0758-406D-9B53-3A41677129B4}" type="datetimeFigureOut">
              <a:rPr lang="en-US" smtClean="0"/>
              <a:t>8/5/2013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E8B934-D20F-4E41-A443-CCDA7CFCAB11}"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F0CFB23-0758-406D-9B53-3A41677129B4}" type="datetimeFigureOut">
              <a:rPr lang="en-US" smtClean="0"/>
              <a:t>8/5/2013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E8B934-D20F-4E41-A443-CCDA7CFCAB11}"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0CFB23-0758-406D-9B53-3A41677129B4}" type="datetimeFigureOut">
              <a:rPr lang="en-US" smtClean="0"/>
              <a:t>8/5/2013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E8B934-D20F-4E41-A443-CCDA7CFCAB1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CFB23-0758-406D-9B53-3A41677129B4}" type="datetimeFigureOut">
              <a:rPr lang="en-US" smtClean="0"/>
              <a:t>8/5/2013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E8B934-D20F-4E41-A443-CCDA7CFCAB1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CFB23-0758-406D-9B53-3A41677129B4}" type="datetimeFigureOut">
              <a:rPr lang="en-US" smtClean="0"/>
              <a:t>8/5/2013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E8B934-D20F-4E41-A443-CCDA7CFCAB1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6F0CFB23-0758-406D-9B53-3A41677129B4}" type="datetimeFigureOut">
              <a:rPr lang="en-US" smtClean="0"/>
              <a:t>8/5/2013</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EAE8B934-D20F-4E41-A443-CCDA7CFCAB1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465" y="0"/>
            <a:ext cx="9467792" cy="7300555"/>
          </a:xfrm>
          <a:prstGeom prst="rect">
            <a:avLst/>
          </a:prstGeom>
        </p:spPr>
      </p:pic>
      <p:sp>
        <p:nvSpPr>
          <p:cNvPr id="6" name="Subtitle 5"/>
          <p:cNvSpPr>
            <a:spLocks noGrp="1"/>
          </p:cNvSpPr>
          <p:nvPr>
            <p:ph type="subTitle" idx="1"/>
          </p:nvPr>
        </p:nvSpPr>
        <p:spPr/>
        <p:txBody>
          <a:bodyPr/>
          <a:lstStyle/>
          <a:p>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65" y="152400"/>
            <a:ext cx="9467792" cy="7300555"/>
          </a:xfrm>
          <a:prstGeom prst="rect">
            <a:avLst/>
          </a:prstGeom>
        </p:spPr>
      </p:pic>
      <p:sp>
        <p:nvSpPr>
          <p:cNvPr id="8" name="Rounded Rectangle 7"/>
          <p:cNvSpPr/>
          <p:nvPr/>
        </p:nvSpPr>
        <p:spPr>
          <a:xfrm>
            <a:off x="914400" y="4454038"/>
            <a:ext cx="7391400" cy="65136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smtClean="0">
                <a:solidFill>
                  <a:schemeClr val="bg1"/>
                </a:solidFill>
              </a:rPr>
              <a:t>Virginia’s Beginnings: State Government from 1606 – the Present</a:t>
            </a:r>
            <a:endParaRPr lang="en-US" b="1" dirty="0">
              <a:solidFill>
                <a:schemeClr val="bg1"/>
              </a:solidFill>
            </a:endParaRPr>
          </a:p>
        </p:txBody>
      </p:sp>
    </p:spTree>
    <p:extLst>
      <p:ext uri="{BB962C8B-B14F-4D97-AF65-F5344CB8AC3E}">
        <p14:creationId xmlns:p14="http://schemas.microsoft.com/office/powerpoint/2010/main" val="1072418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Jefferson </a:t>
            </a:r>
            <a:endParaRPr lang="en-US" dirty="0"/>
          </a:p>
        </p:txBody>
      </p:sp>
      <p:sp>
        <p:nvSpPr>
          <p:cNvPr id="3" name="Content Placeholder 2"/>
          <p:cNvSpPr>
            <a:spLocks noGrp="1"/>
          </p:cNvSpPr>
          <p:nvPr>
            <p:ph sz="quarter" idx="13"/>
          </p:nvPr>
        </p:nvSpPr>
        <p:spPr/>
        <p:txBody>
          <a:bodyPr>
            <a:normAutofit fontScale="92500" lnSpcReduction="10000"/>
          </a:bodyPr>
          <a:lstStyle/>
          <a:p>
            <a:pPr marL="0" indent="0">
              <a:buNone/>
            </a:pPr>
            <a:r>
              <a:rPr lang="en-US" dirty="0" smtClean="0"/>
              <a:t>Thomas Jefferson took pride in three accomplishments – so much so that they are the only markers of his greatness on his tombstone: the Declaration of Independence, the Virginia Statute of Religious Freedom, and the founding of the University of Virginia. He was a Renaissance man, though, in many ways!</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46940" y="2239963"/>
            <a:ext cx="2799820" cy="3876675"/>
          </a:xfrm>
        </p:spPr>
      </p:pic>
    </p:spTree>
    <p:extLst>
      <p:ext uri="{BB962C8B-B14F-4D97-AF65-F5344CB8AC3E}">
        <p14:creationId xmlns:p14="http://schemas.microsoft.com/office/powerpoint/2010/main" val="2603174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George Washington and Thomas Jefferson - Slaveholders</a:t>
            </a:r>
            <a:endParaRPr lang="en-US" sz="4000" dirty="0"/>
          </a:p>
        </p:txBody>
      </p:sp>
      <p:sp>
        <p:nvSpPr>
          <p:cNvPr id="3" name="Content Placeholder 2"/>
          <p:cNvSpPr>
            <a:spLocks noGrp="1"/>
          </p:cNvSpPr>
          <p:nvPr>
            <p:ph sz="quarter" idx="13"/>
          </p:nvPr>
        </p:nvSpPr>
        <p:spPr>
          <a:xfrm>
            <a:off x="685800" y="2240280"/>
            <a:ext cx="2895600" cy="3877056"/>
          </a:xfrm>
        </p:spPr>
        <p:txBody>
          <a:bodyPr>
            <a:normAutofit fontScale="92500" lnSpcReduction="10000"/>
          </a:bodyPr>
          <a:lstStyle/>
          <a:p>
            <a:pPr marL="0" indent="0">
              <a:buNone/>
            </a:pPr>
            <a:r>
              <a:rPr lang="en-US" dirty="0" smtClean="0"/>
              <a:t>It is perhaps the most ironic point in American history that many of the founding fathers, and especially Virginians– from Washington to George Mason and including Thomas Jefferson, were slaveholders.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657600" y="2438400"/>
            <a:ext cx="4713282" cy="3876675"/>
          </a:xfrm>
        </p:spPr>
      </p:pic>
    </p:spTree>
    <p:extLst>
      <p:ext uri="{BB962C8B-B14F-4D97-AF65-F5344CB8AC3E}">
        <p14:creationId xmlns:p14="http://schemas.microsoft.com/office/powerpoint/2010/main" val="40844734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The Virginia House of Burgesses, 1776</a:t>
            </a:r>
            <a:endParaRPr lang="en-US" sz="4800" dirty="0"/>
          </a:p>
        </p:txBody>
      </p:sp>
      <p:sp>
        <p:nvSpPr>
          <p:cNvPr id="3" name="Content Placeholder 2"/>
          <p:cNvSpPr>
            <a:spLocks noGrp="1"/>
          </p:cNvSpPr>
          <p:nvPr>
            <p:ph sz="quarter" idx="13"/>
          </p:nvPr>
        </p:nvSpPr>
        <p:spPr>
          <a:xfrm>
            <a:off x="457200" y="2240280"/>
            <a:ext cx="4032504" cy="4312920"/>
          </a:xfrm>
        </p:spPr>
        <p:txBody>
          <a:bodyPr>
            <a:normAutofit fontScale="85000" lnSpcReduction="20000"/>
          </a:bodyPr>
          <a:lstStyle/>
          <a:p>
            <a:r>
              <a:rPr lang="en-US" dirty="0" smtClean="0"/>
              <a:t>In 1772, the House of Burgesses set up a Committee of Correspondence which helped all of the colonies to be apprised when the British committed certain transgressions against the colonists. </a:t>
            </a:r>
          </a:p>
          <a:p>
            <a:r>
              <a:rPr lang="en-US" dirty="0" smtClean="0"/>
              <a:t>Virginians encouraged each of the states to create the First Continental Congress. </a:t>
            </a:r>
          </a:p>
          <a:p>
            <a:r>
              <a:rPr lang="en-US" dirty="0" smtClean="0"/>
              <a:t>During the Second Continental Congress, Virginians encouraged and then actually wrote the Declaration of Independence.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917995" y="2239963"/>
            <a:ext cx="3257710" cy="3876675"/>
          </a:xfrm>
        </p:spPr>
      </p:pic>
    </p:spTree>
    <p:extLst>
      <p:ext uri="{BB962C8B-B14F-4D97-AF65-F5344CB8AC3E}">
        <p14:creationId xmlns:p14="http://schemas.microsoft.com/office/powerpoint/2010/main" val="40108072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In addition to the contributions made by Virginians during the Revolutionary War, there were major accomplishments made for the governance of the new state: </a:t>
            </a:r>
          </a:p>
          <a:p>
            <a:r>
              <a:rPr lang="en-US" dirty="0" smtClean="0"/>
              <a:t>The Virginia Declaration of Rights was passes. </a:t>
            </a:r>
          </a:p>
          <a:p>
            <a:endParaRPr lang="en-US" dirty="0"/>
          </a:p>
          <a:p>
            <a:r>
              <a:rPr lang="en-US" dirty="0" smtClean="0"/>
              <a:t>The First Constitution of the State of Virginia was created in 1776, placing strong limits on the power of government. </a:t>
            </a:r>
          </a:p>
          <a:p>
            <a:pPr marL="0" indent="0">
              <a:buNone/>
            </a:pPr>
            <a:endParaRPr lang="en-US" dirty="0"/>
          </a:p>
        </p:txBody>
      </p:sp>
      <p:sp>
        <p:nvSpPr>
          <p:cNvPr id="2" name="Title 1"/>
          <p:cNvSpPr>
            <a:spLocks noGrp="1"/>
          </p:cNvSpPr>
          <p:nvPr>
            <p:ph type="title"/>
          </p:nvPr>
        </p:nvSpPr>
        <p:spPr/>
        <p:txBody>
          <a:bodyPr/>
          <a:lstStyle/>
          <a:p>
            <a:r>
              <a:rPr lang="en-US" sz="4800" dirty="0" smtClean="0"/>
              <a:t>Virginia in the Revolution</a:t>
            </a:r>
            <a:endParaRPr lang="en-US" sz="4800" dirty="0"/>
          </a:p>
        </p:txBody>
      </p:sp>
    </p:spTree>
    <p:extLst>
      <p:ext uri="{BB962C8B-B14F-4D97-AF65-F5344CB8AC3E}">
        <p14:creationId xmlns:p14="http://schemas.microsoft.com/office/powerpoint/2010/main" val="434682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29200" y="762000"/>
            <a:ext cx="3422483" cy="912605"/>
          </a:xfrm>
        </p:spPr>
        <p:txBody>
          <a:bodyPr/>
          <a:lstStyle/>
          <a:p>
            <a:r>
              <a:rPr lang="en-US" dirty="0" smtClean="0"/>
              <a:t>George Mason</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1143000"/>
            <a:ext cx="3496667" cy="5105400"/>
          </a:xfrm>
        </p:spPr>
      </p:pic>
      <p:sp>
        <p:nvSpPr>
          <p:cNvPr id="6" name="Text Placeholder 5"/>
          <p:cNvSpPr>
            <a:spLocks noGrp="1"/>
          </p:cNvSpPr>
          <p:nvPr>
            <p:ph type="body" sz="half" idx="2"/>
          </p:nvPr>
        </p:nvSpPr>
        <p:spPr>
          <a:xfrm>
            <a:off x="4724401" y="1828800"/>
            <a:ext cx="3721904" cy="4292301"/>
          </a:xfrm>
        </p:spPr>
        <p:txBody>
          <a:bodyPr>
            <a:normAutofit/>
          </a:bodyPr>
          <a:lstStyle/>
          <a:p>
            <a:r>
              <a:rPr lang="en-US" dirty="0" smtClean="0"/>
              <a:t>Although his strong opposition to the Constitution – he thought it was not worthy of ratification without a Bill of Rights – lost him some of the fame and recognition of other </a:t>
            </a:r>
            <a:r>
              <a:rPr lang="en-US" dirty="0"/>
              <a:t>F</a:t>
            </a:r>
            <a:r>
              <a:rPr lang="en-US" dirty="0" smtClean="0"/>
              <a:t>ounding Fathers, the rights and liberties we enjoy as Virginians were derived largely from George Mason’s philosophies.  Ironically, although he owned slaves his entire life, Mason spoke out against the institution of slavery and called it “a slow poison.”  He didn’t hate the institution enough to give up his own slaves, though.  </a:t>
            </a:r>
            <a:endParaRPr lang="en-US" dirty="0"/>
          </a:p>
        </p:txBody>
      </p:sp>
    </p:spTree>
    <p:extLst>
      <p:ext uri="{BB962C8B-B14F-4D97-AF65-F5344CB8AC3E}">
        <p14:creationId xmlns:p14="http://schemas.microsoft.com/office/powerpoint/2010/main" val="26149551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Republican Form of Government for Virginians</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32175" y="558800"/>
            <a:ext cx="4036338" cy="5567363"/>
          </a:xfrm>
        </p:spPr>
      </p:pic>
      <p:sp>
        <p:nvSpPr>
          <p:cNvPr id="4" name="Text Placeholder 3"/>
          <p:cNvSpPr>
            <a:spLocks noGrp="1"/>
          </p:cNvSpPr>
          <p:nvPr>
            <p:ph type="body" sz="half" idx="2"/>
          </p:nvPr>
        </p:nvSpPr>
        <p:spPr/>
        <p:txBody>
          <a:bodyPr>
            <a:normAutofit lnSpcReduction="10000"/>
          </a:bodyPr>
          <a:lstStyle/>
          <a:p>
            <a:r>
              <a:rPr lang="en-US" dirty="0" smtClean="0"/>
              <a:t>The first Constitution of Virginia would be amended and replaced repeatedly over the years. But from the start, it laid the framework for a representative democracy.  Over the years that democracy would expand suffrage to more and more people, and include more members of the population as full fledged citizens.   It would take a long, long, time though!</a:t>
            </a:r>
            <a:endParaRPr lang="en-US" dirty="0"/>
          </a:p>
        </p:txBody>
      </p:sp>
    </p:spTree>
    <p:extLst>
      <p:ext uri="{BB962C8B-B14F-4D97-AF65-F5344CB8AC3E}">
        <p14:creationId xmlns:p14="http://schemas.microsoft.com/office/powerpoint/2010/main" val="509343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Jamestown, VA - 1607</a:t>
            </a:r>
            <a:endParaRPr lang="en-US" dirty="0"/>
          </a:p>
        </p:txBody>
      </p:sp>
      <p:sp>
        <p:nvSpPr>
          <p:cNvPr id="4" name="Content Placeholder 3"/>
          <p:cNvSpPr>
            <a:spLocks noGrp="1"/>
          </p:cNvSpPr>
          <p:nvPr>
            <p:ph sz="quarter" idx="13"/>
          </p:nvPr>
        </p:nvSpPr>
        <p:spPr>
          <a:xfrm>
            <a:off x="685800" y="2240280"/>
            <a:ext cx="2971800" cy="3877056"/>
          </a:xfrm>
        </p:spPr>
        <p:txBody>
          <a:bodyPr>
            <a:normAutofit fontScale="77500" lnSpcReduction="20000"/>
          </a:bodyPr>
          <a:lstStyle/>
          <a:p>
            <a:pPr marL="0" indent="0">
              <a:buNone/>
            </a:pPr>
            <a:r>
              <a:rPr lang="en-US" dirty="0" smtClean="0"/>
              <a:t>Jamestown was the first permanent English colony in North America.  Roanoke Island had failed some twenty years before this attempt was made. When Jamestown was constructed, the Powhatan tribe could easily have wiped the colony from the map. Chief Powhatan believed that the colony would be useful to him as a trading partner, though, so he allowed them to survive. </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733800" y="2514600"/>
            <a:ext cx="5129322" cy="2971800"/>
          </a:xfrm>
        </p:spPr>
      </p:pic>
    </p:spTree>
    <p:extLst>
      <p:ext uri="{BB962C8B-B14F-4D97-AF65-F5344CB8AC3E}">
        <p14:creationId xmlns:p14="http://schemas.microsoft.com/office/powerpoint/2010/main" val="2658480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The Virginia Company of London</a:t>
            </a:r>
            <a:endParaRPr lang="en-US" sz="4800" dirty="0"/>
          </a:p>
        </p:txBody>
      </p:sp>
      <p:sp>
        <p:nvSpPr>
          <p:cNvPr id="3" name="Content Placeholder 2"/>
          <p:cNvSpPr>
            <a:spLocks noGrp="1"/>
          </p:cNvSpPr>
          <p:nvPr>
            <p:ph sz="quarter" idx="13"/>
          </p:nvPr>
        </p:nvSpPr>
        <p:spPr/>
        <p:txBody>
          <a:bodyPr>
            <a:normAutofit fontScale="92500" lnSpcReduction="20000"/>
          </a:bodyPr>
          <a:lstStyle/>
          <a:p>
            <a:pPr marL="0" indent="0">
              <a:buNone/>
            </a:pPr>
            <a:r>
              <a:rPr lang="en-US" dirty="0" smtClean="0"/>
              <a:t>The Virginia Company of London was, quite simply, a money-making initiative.  Unlike the Puritans in New England, few of the investors at Jamestown wanted to make this a permanent home.  They wanted to discover resources in Virginia, excavate them, and win wealth and fame.  Many died during the “Starving Time…”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48200" y="2438400"/>
            <a:ext cx="3803650" cy="3264799"/>
          </a:xfrm>
        </p:spPr>
      </p:pic>
    </p:spTree>
    <p:extLst>
      <p:ext uri="{BB962C8B-B14F-4D97-AF65-F5344CB8AC3E}">
        <p14:creationId xmlns:p14="http://schemas.microsoft.com/office/powerpoint/2010/main" val="1124154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Tobacco</a:t>
            </a:r>
            <a:endParaRPr lang="en-US" dirty="0"/>
          </a:p>
        </p:txBody>
      </p:sp>
      <p:sp>
        <p:nvSpPr>
          <p:cNvPr id="3" name="Content Placeholder 2"/>
          <p:cNvSpPr>
            <a:spLocks noGrp="1"/>
          </p:cNvSpPr>
          <p:nvPr>
            <p:ph sz="quarter" idx="13"/>
          </p:nvPr>
        </p:nvSpPr>
        <p:spPr>
          <a:xfrm>
            <a:off x="304800" y="2133600"/>
            <a:ext cx="3124200" cy="3983736"/>
          </a:xfrm>
        </p:spPr>
        <p:txBody>
          <a:bodyPr>
            <a:normAutofit fontScale="85000" lnSpcReduction="10000"/>
          </a:bodyPr>
          <a:lstStyle/>
          <a:p>
            <a:pPr marL="0" indent="0">
              <a:buNone/>
            </a:pPr>
            <a:r>
              <a:rPr lang="en-US" dirty="0" smtClean="0"/>
              <a:t>John Rolfe introduced a sweeter variety of tobacco – imported from the Caribbean – in the year 1612.  Tobacco proved to be a profitable crop for Jamestown, and insured the survival of the colony.  Virginia could now become self-sufficient. The addictive product is still a powerful lobbying group in Richmond – four hundred years later. </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429000" y="2514600"/>
            <a:ext cx="5493919" cy="2832123"/>
          </a:xfrm>
        </p:spPr>
      </p:pic>
    </p:spTree>
    <p:extLst>
      <p:ext uri="{BB962C8B-B14F-4D97-AF65-F5344CB8AC3E}">
        <p14:creationId xmlns:p14="http://schemas.microsoft.com/office/powerpoint/2010/main" val="2457980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House of Burgesses</a:t>
            </a:r>
            <a:endParaRPr lang="en-US" dirty="0"/>
          </a:p>
        </p:txBody>
      </p:sp>
      <p:sp>
        <p:nvSpPr>
          <p:cNvPr id="3" name="Content Placeholder 2"/>
          <p:cNvSpPr>
            <a:spLocks noGrp="1"/>
          </p:cNvSpPr>
          <p:nvPr>
            <p:ph sz="quarter" idx="13"/>
          </p:nvPr>
        </p:nvSpPr>
        <p:spPr>
          <a:xfrm>
            <a:off x="685800" y="2240280"/>
            <a:ext cx="3124200" cy="3877056"/>
          </a:xfrm>
        </p:spPr>
        <p:txBody>
          <a:bodyPr>
            <a:normAutofit fontScale="77500" lnSpcReduction="20000"/>
          </a:bodyPr>
          <a:lstStyle/>
          <a:p>
            <a:pPr marL="0" indent="0">
              <a:buNone/>
            </a:pPr>
            <a:r>
              <a:rPr lang="en-US" dirty="0" smtClean="0"/>
              <a:t>Only property owning, white men could vote for the House of Burgesses, and there were just two men elected from each settlement in Virginia.  The elections were infrequent, and most of the power still resided with the governor; nevertheless, this was the first elected representative government in the English Colonies of North America when it was established in 1619.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810000" y="2362200"/>
            <a:ext cx="4892210" cy="3429000"/>
          </a:xfrm>
        </p:spPr>
      </p:pic>
    </p:spTree>
    <p:extLst>
      <p:ext uri="{BB962C8B-B14F-4D97-AF65-F5344CB8AC3E}">
        <p14:creationId xmlns:p14="http://schemas.microsoft.com/office/powerpoint/2010/main" val="2346335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Salutary Neglect</a:t>
            </a:r>
            <a:endParaRPr lang="en-US" dirty="0"/>
          </a:p>
        </p:txBody>
      </p:sp>
      <p:sp>
        <p:nvSpPr>
          <p:cNvPr id="3" name="Content Placeholder 2"/>
          <p:cNvSpPr>
            <a:spLocks noGrp="1"/>
          </p:cNvSpPr>
          <p:nvPr>
            <p:ph sz="quarter" idx="13"/>
          </p:nvPr>
        </p:nvSpPr>
        <p:spPr>
          <a:xfrm>
            <a:off x="457200" y="2240280"/>
            <a:ext cx="3505200" cy="4084320"/>
          </a:xfrm>
        </p:spPr>
        <p:txBody>
          <a:bodyPr>
            <a:normAutofit fontScale="85000" lnSpcReduction="20000"/>
          </a:bodyPr>
          <a:lstStyle/>
          <a:p>
            <a:pPr marL="0" indent="0">
              <a:buNone/>
            </a:pPr>
            <a:r>
              <a:rPr lang="en-US" dirty="0" smtClean="0"/>
              <a:t>Historians call the period between the foundation of the American colonies and the French and Indian War a period of “salutary neglect.”  In other words, it was a period when the colonies were unsupervised by English authorities, and seemed to thrive in spite of it. England was content to establish trade with her American colonies then, and did not collect taxes or place unnecessary regulations on the colonists.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886200" y="2362199"/>
            <a:ext cx="4648200" cy="3652993"/>
          </a:xfrm>
        </p:spPr>
      </p:pic>
    </p:spTree>
    <p:extLst>
      <p:ext uri="{BB962C8B-B14F-4D97-AF65-F5344CB8AC3E}">
        <p14:creationId xmlns:p14="http://schemas.microsoft.com/office/powerpoint/2010/main" val="14254527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Bacon’s Rebellion, 1676</a:t>
            </a:r>
            <a:endParaRPr lang="en-US" dirty="0"/>
          </a:p>
        </p:txBody>
      </p:sp>
      <p:sp>
        <p:nvSpPr>
          <p:cNvPr id="3" name="Content Placeholder 2"/>
          <p:cNvSpPr>
            <a:spLocks noGrp="1"/>
          </p:cNvSpPr>
          <p:nvPr>
            <p:ph sz="quarter" idx="13"/>
          </p:nvPr>
        </p:nvSpPr>
        <p:spPr/>
        <p:txBody>
          <a:bodyPr>
            <a:normAutofit fontScale="70000" lnSpcReduction="20000"/>
          </a:bodyPr>
          <a:lstStyle/>
          <a:p>
            <a:r>
              <a:rPr lang="en-US" dirty="0" smtClean="0"/>
              <a:t>Nathaniel Bacon aspired to lead the colony of Virginia, and led a mysterious rebellion in 1676 to gain power. </a:t>
            </a:r>
          </a:p>
          <a:p>
            <a:r>
              <a:rPr lang="en-US" dirty="0" smtClean="0"/>
              <a:t>He was originally provoked because colonial frontiersmen were not receiving protection from the governor from Indian attacks on the periphery of the colony. </a:t>
            </a:r>
          </a:p>
          <a:p>
            <a:r>
              <a:rPr lang="en-US" dirty="0" smtClean="0"/>
              <a:t>What started as an undeclared war against the Indians soon morphed into rebellion against the government, too. </a:t>
            </a:r>
          </a:p>
          <a:p>
            <a:r>
              <a:rPr lang="en-US" dirty="0" smtClean="0"/>
              <a:t>Nathaniel Bacon died – suddenly and mysteriously – ending the rebellion. </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248642" y="2239963"/>
            <a:ext cx="2596415" cy="3876675"/>
          </a:xfrm>
        </p:spPr>
      </p:pic>
    </p:spTree>
    <p:extLst>
      <p:ext uri="{BB962C8B-B14F-4D97-AF65-F5344CB8AC3E}">
        <p14:creationId xmlns:p14="http://schemas.microsoft.com/office/powerpoint/2010/main" val="3737261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Washington</a:t>
            </a:r>
            <a:endParaRPr lang="en-US" dirty="0"/>
          </a:p>
        </p:txBody>
      </p:sp>
      <p:sp>
        <p:nvSpPr>
          <p:cNvPr id="3" name="Content Placeholder 2"/>
          <p:cNvSpPr>
            <a:spLocks noGrp="1"/>
          </p:cNvSpPr>
          <p:nvPr>
            <p:ph sz="quarter" idx="13"/>
          </p:nvPr>
        </p:nvSpPr>
        <p:spPr/>
        <p:txBody>
          <a:bodyPr>
            <a:normAutofit lnSpcReduction="10000"/>
          </a:bodyPr>
          <a:lstStyle/>
          <a:p>
            <a:r>
              <a:rPr lang="en-US" dirty="0" smtClean="0"/>
              <a:t>Washington was born into plantation wealth in 1732.</a:t>
            </a:r>
          </a:p>
          <a:p>
            <a:r>
              <a:rPr lang="en-US" dirty="0" smtClean="0"/>
              <a:t>He was well-educated and drawn into military life at a young age. </a:t>
            </a:r>
          </a:p>
          <a:p>
            <a:r>
              <a:rPr lang="en-US" dirty="0" smtClean="0"/>
              <a:t>He rose to prominence during the French and Indian War, serving for England as a member of the Virginia militia. </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962144" y="2239963"/>
            <a:ext cx="3169411" cy="3876675"/>
          </a:xfrm>
        </p:spPr>
      </p:pic>
    </p:spTree>
    <p:extLst>
      <p:ext uri="{BB962C8B-B14F-4D97-AF65-F5344CB8AC3E}">
        <p14:creationId xmlns:p14="http://schemas.microsoft.com/office/powerpoint/2010/main" val="354070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Patrick Henry</a:t>
            </a:r>
            <a:endParaRPr lang="en-US" dirty="0"/>
          </a:p>
        </p:txBody>
      </p:sp>
      <p:sp>
        <p:nvSpPr>
          <p:cNvPr id="3" name="Content Placeholder 2"/>
          <p:cNvSpPr>
            <a:spLocks noGrp="1"/>
          </p:cNvSpPr>
          <p:nvPr>
            <p:ph sz="quarter" idx="13"/>
          </p:nvPr>
        </p:nvSpPr>
        <p:spPr/>
        <p:txBody>
          <a:bodyPr>
            <a:normAutofit fontScale="92500" lnSpcReduction="20000"/>
          </a:bodyPr>
          <a:lstStyle/>
          <a:p>
            <a:pPr marL="0" indent="0">
              <a:buNone/>
            </a:pPr>
            <a:r>
              <a:rPr lang="en-US" dirty="0" smtClean="0"/>
              <a:t>Patrick Henry was a young and somewhat reckless member of the House of Burgesses in 1765, when he delivered a speech which bordered on treason against the English government.  Henry objected to the notion of taxation without representation; that is, the collection of taxes by a Parliament – in England - in which Virginians were not represented.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082179" y="2239963"/>
            <a:ext cx="2929341" cy="3876675"/>
          </a:xfrm>
        </p:spPr>
      </p:pic>
    </p:spTree>
    <p:extLst>
      <p:ext uri="{BB962C8B-B14F-4D97-AF65-F5344CB8AC3E}">
        <p14:creationId xmlns:p14="http://schemas.microsoft.com/office/powerpoint/2010/main" val="157807051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66</TotalTime>
  <Words>941</Words>
  <Application>Microsoft Office PowerPoint</Application>
  <PresentationFormat>On-screen Show (4:3)</PresentationFormat>
  <Paragraphs>39</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Hardcover</vt:lpstr>
      <vt:lpstr>PowerPoint Presentation</vt:lpstr>
      <vt:lpstr>Jamestown, VA - 1607</vt:lpstr>
      <vt:lpstr>The Virginia Company of London</vt:lpstr>
      <vt:lpstr>Tobacco</vt:lpstr>
      <vt:lpstr>The House of Burgesses</vt:lpstr>
      <vt:lpstr>Salutary Neglect</vt:lpstr>
      <vt:lpstr>Bacon’s Rebellion, 1676</vt:lpstr>
      <vt:lpstr>George Washington</vt:lpstr>
      <vt:lpstr>Patrick Henry</vt:lpstr>
      <vt:lpstr>Thomas Jefferson </vt:lpstr>
      <vt:lpstr>George Washington and Thomas Jefferson - Slaveholders</vt:lpstr>
      <vt:lpstr>The Virginia House of Burgesses, 1776</vt:lpstr>
      <vt:lpstr>Virginia in the Revolution</vt:lpstr>
      <vt:lpstr>George Mason</vt:lpstr>
      <vt:lpstr>A Republican Form of Government for Virginians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dc:creator>
  <cp:lastModifiedBy>Adam</cp:lastModifiedBy>
  <cp:revision>7</cp:revision>
  <dcterms:created xsi:type="dcterms:W3CDTF">2013-08-05T10:01:49Z</dcterms:created>
  <dcterms:modified xsi:type="dcterms:W3CDTF">2013-08-05T11:08:06Z</dcterms:modified>
</cp:coreProperties>
</file>